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8120063" cy="10826750" type="B4ISO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212121"/>
    <a:srgbClr val="CCE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>
      <p:cViewPr>
        <p:scale>
          <a:sx n="100" d="100"/>
          <a:sy n="10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6-490D-9FBF-25086FC4BC9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6-490D-9FBF-25086FC4BC9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6-490D-9FBF-25086FC4BC9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36-490D-9FBF-25086FC4BC98}"/>
              </c:ext>
            </c:extLst>
          </c:dPt>
          <c:dLbls>
            <c:dLbl>
              <c:idx val="0"/>
              <c:layout>
                <c:manualLayout>
                  <c:x val="-0.13364197530864202"/>
                  <c:y val="-0.2916667928528164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608"/>
                        <a:gd name="adj2" fmla="val 8865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243705647905122"/>
                      <c:h val="0.14593049666868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36-490D-9FBF-25086FC4BC98}"/>
                </c:ext>
              </c:extLst>
            </c:dLbl>
            <c:dLbl>
              <c:idx val="1"/>
              <c:layout>
                <c:manualLayout>
                  <c:x val="3.6574074074074071E-2"/>
                  <c:y val="0.36075484554815257"/>
                </c:manualLayout>
              </c:layout>
              <c:spPr>
                <a:xfrm>
                  <a:off x="678597" y="952970"/>
                  <a:ext cx="966955" cy="60615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8515"/>
                        <a:gd name="adj2" fmla="val -7144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99453193350825"/>
                      <c:h val="0.22946485855934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36-490D-9FBF-25086FC4BC98}"/>
                </c:ext>
              </c:extLst>
            </c:dLbl>
            <c:dLbl>
              <c:idx val="2"/>
              <c:layout>
                <c:manualLayout>
                  <c:x val="-0.21892061784376243"/>
                  <c:y val="0.12410944124772864"/>
                </c:manualLayout>
              </c:layout>
              <c:spPr>
                <a:xfrm>
                  <a:off x="73478" y="264347"/>
                  <a:ext cx="1051618" cy="60615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8918"/>
                        <a:gd name="adj2" fmla="val -2598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145986696347726"/>
                      <c:h val="0.22946471835251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36-490D-9FBF-25086FC4BC98}"/>
                </c:ext>
              </c:extLst>
            </c:dLbl>
            <c:dLbl>
              <c:idx val="3"/>
              <c:layout>
                <c:manualLayout>
                  <c:x val="0.19475308641975297"/>
                  <c:y val="0.15687310720775288"/>
                </c:manualLayout>
              </c:layout>
              <c:spPr>
                <a:xfrm>
                  <a:off x="2116710" y="414396"/>
                  <a:ext cx="948846" cy="46167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796"/>
                        <a:gd name="adj2" fmla="val -2410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59346748323126"/>
                      <c:h val="0.174769079345851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36-490D-9FBF-25086FC4BC9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Sheet2!$A$4:$A$7</c:f>
              <c:strCache>
                <c:ptCount val="4"/>
                <c:pt idx="0">
                  <c:v>毎日食べる</c:v>
                </c:pt>
                <c:pt idx="1">
                  <c:v>１週間に２～３日食べないことがある</c:v>
                </c:pt>
                <c:pt idx="2">
                  <c:v>１週間に４～５日食べないことがある</c:v>
                </c:pt>
                <c:pt idx="3">
                  <c:v>ほとんど食べない</c:v>
                </c:pt>
              </c:strCache>
            </c:strRef>
          </c:cat>
          <c:val>
            <c:numRef>
              <c:f>Sheet2!$B$4:$B$7</c:f>
              <c:numCache>
                <c:formatCode>General</c:formatCode>
                <c:ptCount val="4"/>
                <c:pt idx="0">
                  <c:v>800</c:v>
                </c:pt>
                <c:pt idx="1">
                  <c:v>77</c:v>
                </c:pt>
                <c:pt idx="2">
                  <c:v>10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36-490D-9FBF-25086FC4BC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0-4B8B-AE8B-16BBFB4D074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0-4B8B-AE8B-16BBFB4D074F}"/>
              </c:ext>
            </c:extLst>
          </c:dPt>
          <c:dLbls>
            <c:dLbl>
              <c:idx val="0"/>
              <c:layout>
                <c:manualLayout>
                  <c:x val="-0.15833333333333344"/>
                  <c:y val="1.620370370370361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165573053368321E-2"/>
                      <c:h val="0.15248104403616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10-4B8B-AE8B-16BBFB4D074F}"/>
                </c:ext>
              </c:extLst>
            </c:dLbl>
            <c:dLbl>
              <c:idx val="1"/>
              <c:layout>
                <c:manualLayout>
                  <c:x val="0.16388888888888889"/>
                  <c:y val="-5.555555555555555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40113735783027"/>
                      <c:h val="0.166369932925051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D10-4B8B-AE8B-16BBFB4D074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Sheet2!$A$24:$A$25</c:f>
              <c:strCache>
                <c:ptCount val="2"/>
                <c:pt idx="0">
                  <c:v>はい</c:v>
                </c:pt>
                <c:pt idx="1">
                  <c:v>いいえ</c:v>
                </c:pt>
              </c:strCache>
            </c:strRef>
          </c:cat>
          <c:val>
            <c:numRef>
              <c:f>Sheet2!$B$24:$B$25</c:f>
              <c:numCache>
                <c:formatCode>General</c:formatCode>
                <c:ptCount val="2"/>
                <c:pt idx="0">
                  <c:v>392</c:v>
                </c:pt>
                <c:pt idx="1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0-4B8B-AE8B-16BBFB4D0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91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76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8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34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83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30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06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19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01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1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11A1-1BC8-4B14-A08C-CCEB2C191BC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6ACF-64EF-46EE-BB39-FDB4CE7BD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15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kumimoji="1"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kumimoji="1"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kumimoji="1"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hart" Target="../charts/char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878DE8E-F700-4C99-B954-9AA4945CB31A}"/>
              </a:ext>
            </a:extLst>
          </p:cNvPr>
          <p:cNvSpPr/>
          <p:nvPr/>
        </p:nvSpPr>
        <p:spPr>
          <a:xfrm>
            <a:off x="5748334" y="425286"/>
            <a:ext cx="2083968" cy="576643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大野城市立大利小学校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大野城市小学校栄養士研究会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令和</a:t>
            </a:r>
            <a:r>
              <a:rPr kumimoji="1" lang="en-US" altLang="ja-JP" sz="1050" dirty="0">
                <a:solidFill>
                  <a:schemeClr val="tx1"/>
                </a:solidFill>
              </a:rPr>
              <a:t>8</a:t>
            </a:r>
            <a:r>
              <a:rPr kumimoji="1" lang="ja-JP" altLang="en-US" sz="1050" dirty="0">
                <a:solidFill>
                  <a:schemeClr val="tx1"/>
                </a:solidFill>
              </a:rPr>
              <a:t>年</a:t>
            </a:r>
            <a:r>
              <a:rPr kumimoji="1" lang="en-US" altLang="ja-JP" sz="1050" dirty="0">
                <a:solidFill>
                  <a:schemeClr val="tx1"/>
                </a:solidFill>
              </a:rPr>
              <a:t>2</a:t>
            </a:r>
            <a:r>
              <a:rPr kumimoji="1" lang="ja-JP" altLang="en-US" sz="1050" dirty="0">
                <a:solidFill>
                  <a:schemeClr val="tx1"/>
                </a:solidFill>
              </a:rPr>
              <a:t>月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D99EE2-B429-4301-B841-931549F3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04" y="170266"/>
            <a:ext cx="708276" cy="853345"/>
          </a:xfrm>
          <a:prstGeom prst="rect">
            <a:avLst/>
          </a:prstGeom>
        </p:spPr>
      </p:pic>
      <p:sp>
        <p:nvSpPr>
          <p:cNvPr id="44" name="テキスト ボックス 3">
            <a:extLst>
              <a:ext uri="{FF2B5EF4-FFF2-40B4-BE49-F238E27FC236}">
                <a16:creationId xmlns:a16="http://schemas.microsoft.com/office/drawing/2014/main" id="{6B7F9E9D-D177-4840-A647-B20C099999C7}"/>
              </a:ext>
            </a:extLst>
          </p:cNvPr>
          <p:cNvSpPr txBox="1"/>
          <p:nvPr/>
        </p:nvSpPr>
        <p:spPr>
          <a:xfrm>
            <a:off x="227342" y="1097603"/>
            <a:ext cx="7749738" cy="92773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月の節分は、ちょうど春のはじまり「立春」の前日です。「節分」とは、「節（季節）を分ける」という意味で、各季節が始まる節目の前日をいいます。暦の上では春ですが、まだまだ寒さの厳しい日が続きます。食事の前の手洗い、栄養バランスのとれた食事、そして十分な睡眠をとって春を迎えましょう。</a:t>
            </a:r>
          </a:p>
          <a:p>
            <a:endParaRPr lang="en-US" altLang="ja-JP" sz="11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00203A1A-471D-4B17-922F-1ABB41BAC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26136"/>
            <a:ext cx="8120062" cy="843477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7C68D36-6FDE-4040-93EE-9AAC7D47BD7E}"/>
              </a:ext>
            </a:extLst>
          </p:cNvPr>
          <p:cNvSpPr txBox="1"/>
          <p:nvPr/>
        </p:nvSpPr>
        <p:spPr>
          <a:xfrm>
            <a:off x="1129052" y="2182127"/>
            <a:ext cx="628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大野城市内の５年生に「食生活アンケート」を実施しました</a:t>
            </a:r>
          </a:p>
        </p:txBody>
      </p:sp>
      <p:sp>
        <p:nvSpPr>
          <p:cNvPr id="52" name="テキスト ボックス 3">
            <a:extLst>
              <a:ext uri="{FF2B5EF4-FFF2-40B4-BE49-F238E27FC236}">
                <a16:creationId xmlns:a16="http://schemas.microsoft.com/office/drawing/2014/main" id="{EBF2B24E-408F-4D67-B957-71FB98E9EBC2}"/>
              </a:ext>
            </a:extLst>
          </p:cNvPr>
          <p:cNvSpPr txBox="1"/>
          <p:nvPr/>
        </p:nvSpPr>
        <p:spPr>
          <a:xfrm>
            <a:off x="122525" y="2573129"/>
            <a:ext cx="7942383" cy="5232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大野城市では、市内の小学５年生に食生活に関するアンケートを毎年実施しています。令和</a:t>
            </a:r>
            <a:r>
              <a:rPr lang="en-US" altLang="ja-JP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lang="ja-JP" altLang="en-US" sz="1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年１１月に実施したアンケートの結果を一部ご紹介</a:t>
            </a:r>
            <a:r>
              <a:rPr lang="ja-JP" altLang="en-US" sz="13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します。朝食について以下のような回答が得られました。</a:t>
            </a:r>
            <a:endParaRPr lang="en-US" altLang="ja-JP" sz="1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9CAF3D2-1763-48FC-9C35-28A47089CD54}"/>
              </a:ext>
            </a:extLst>
          </p:cNvPr>
          <p:cNvGrpSpPr/>
          <p:nvPr/>
        </p:nvGrpSpPr>
        <p:grpSpPr>
          <a:xfrm>
            <a:off x="476239" y="2892252"/>
            <a:ext cx="2477894" cy="639269"/>
            <a:chOff x="175565" y="2927391"/>
            <a:chExt cx="2477894" cy="639269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EC4B06D9-3E34-4DF1-8E89-59F9546D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65" y="2927391"/>
              <a:ext cx="1913980" cy="639269"/>
            </a:xfrm>
            <a:prstGeom prst="rect">
              <a:avLst/>
            </a:prstGeom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FCBFBF0-F0EB-4579-82C3-68F7E0F94316}"/>
                </a:ext>
              </a:extLst>
            </p:cNvPr>
            <p:cNvSpPr txBox="1"/>
            <p:nvPr/>
          </p:nvSpPr>
          <p:spPr>
            <a:xfrm>
              <a:off x="485498" y="3142702"/>
              <a:ext cx="2167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朝食は毎日食べていますか？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74AB61A-C856-4B9D-BA1B-D3DF970FA497}"/>
              </a:ext>
            </a:extLst>
          </p:cNvPr>
          <p:cNvGrpSpPr/>
          <p:nvPr/>
        </p:nvGrpSpPr>
        <p:grpSpPr>
          <a:xfrm>
            <a:off x="4535378" y="2915359"/>
            <a:ext cx="2840187" cy="645049"/>
            <a:chOff x="4252772" y="3037161"/>
            <a:chExt cx="2840187" cy="645049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163D9F0B-0110-410B-8DC6-E6A254478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772" y="3037161"/>
              <a:ext cx="1931284" cy="645049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8BD31DAE-F4FE-4326-B33B-794B77B33ACE}"/>
                </a:ext>
              </a:extLst>
            </p:cNvPr>
            <p:cNvSpPr txBox="1"/>
            <p:nvPr/>
          </p:nvSpPr>
          <p:spPr>
            <a:xfrm>
              <a:off x="4557508" y="3237156"/>
              <a:ext cx="25354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朝食の働きを知っていますか？</a:t>
              </a:r>
            </a:p>
          </p:txBody>
        </p:sp>
      </p:grpSp>
      <p:pic>
        <p:nvPicPr>
          <p:cNvPr id="73" name="図 72">
            <a:extLst>
              <a:ext uri="{FF2B5EF4-FFF2-40B4-BE49-F238E27FC236}">
                <a16:creationId xmlns:a16="http://schemas.microsoft.com/office/drawing/2014/main" id="{7B0ECFE4-09A2-4D69-ADCC-706E480FA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8863">
            <a:off x="6516255" y="3752405"/>
            <a:ext cx="1069159" cy="2440592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DDE2034-7CCA-424C-8C53-CC33DA03E9AA}"/>
              </a:ext>
            </a:extLst>
          </p:cNvPr>
          <p:cNvSpPr txBox="1"/>
          <p:nvPr/>
        </p:nvSpPr>
        <p:spPr>
          <a:xfrm>
            <a:off x="6419959" y="4613183"/>
            <a:ext cx="1479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朝食の働きを知っている小学生の割合</a:t>
            </a:r>
            <a:r>
              <a:rPr kumimoji="1"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46</a:t>
            </a: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知らない小学生の方が多い結果となりました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58C1D02-4678-4187-85FC-58289BB98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8708" flipV="1">
            <a:off x="804932" y="3747450"/>
            <a:ext cx="944744" cy="2553788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58EDB81-22BD-4937-90CC-EC309587343C}"/>
              </a:ext>
            </a:extLst>
          </p:cNvPr>
          <p:cNvSpPr txBox="1"/>
          <p:nvPr/>
        </p:nvSpPr>
        <p:spPr>
          <a:xfrm>
            <a:off x="611268" y="4751370"/>
            <a:ext cx="14672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朝食を毎日食べる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小学生の割合 </a:t>
            </a:r>
            <a:r>
              <a:rPr kumimoji="1"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87</a:t>
            </a: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昨年は</a:t>
            </a:r>
            <a:r>
              <a:rPr kumimoji="1" lang="en-US" altLang="ja-JP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95</a:t>
            </a: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％でした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34C6D4-53C9-70B8-78C4-EE01DC19D442}"/>
              </a:ext>
            </a:extLst>
          </p:cNvPr>
          <p:cNvSpPr txBox="1"/>
          <p:nvPr/>
        </p:nvSpPr>
        <p:spPr>
          <a:xfrm>
            <a:off x="1270575" y="476015"/>
            <a:ext cx="472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きゅうしょくだより</a:t>
            </a:r>
            <a:endParaRPr kumimoji="1" lang="ja-JP" altLang="en-US" sz="3200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BAFDDE-6912-2A13-47B3-DAD304B31CFA}"/>
              </a:ext>
            </a:extLst>
          </p:cNvPr>
          <p:cNvSpPr txBox="1"/>
          <p:nvPr/>
        </p:nvSpPr>
        <p:spPr>
          <a:xfrm>
            <a:off x="142983" y="40518"/>
            <a:ext cx="137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n w="2857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kumimoji="1" lang="ja-JP" altLang="en-US" sz="3200" dirty="0">
                <a:ln w="2857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endParaRPr kumimoji="1" lang="ja-JP" altLang="en-US" sz="7200" dirty="0">
              <a:ln w="28575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6AD297-1B9F-2EE9-3735-72C933689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056" y="186860"/>
            <a:ext cx="836751" cy="836751"/>
          </a:xfrm>
          <a:prstGeom prst="rect">
            <a:avLst/>
          </a:prstGeom>
        </p:spPr>
      </p:pic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57794CF3-DC52-4EBD-95DD-AC0AB98D3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124663"/>
              </p:ext>
            </p:extLst>
          </p:nvPr>
        </p:nvGraphicFramePr>
        <p:xfrm>
          <a:off x="849140" y="3105474"/>
          <a:ext cx="4543414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7B88C076-7AC1-436E-91B2-A79FF60D1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605501"/>
              </p:ext>
            </p:extLst>
          </p:nvPr>
        </p:nvGraphicFramePr>
        <p:xfrm>
          <a:off x="3223151" y="3052146"/>
          <a:ext cx="4206354" cy="266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0A84D3-2112-5383-38DA-634557CBDC8F}"/>
              </a:ext>
            </a:extLst>
          </p:cNvPr>
          <p:cNvGrpSpPr/>
          <p:nvPr/>
        </p:nvGrpSpPr>
        <p:grpSpPr>
          <a:xfrm>
            <a:off x="227342" y="5469638"/>
            <a:ext cx="7714395" cy="5114983"/>
            <a:chOff x="338883" y="5603389"/>
            <a:chExt cx="7714395" cy="5114983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8610797-C149-6B26-413F-EBF5A0F8EE5B}"/>
                </a:ext>
              </a:extLst>
            </p:cNvPr>
            <p:cNvSpPr txBox="1"/>
            <p:nvPr/>
          </p:nvSpPr>
          <p:spPr>
            <a:xfrm>
              <a:off x="1419952" y="5984954"/>
              <a:ext cx="287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レッツ・クッキング　　♪　給食メニュー　♪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0C7AC14-4C98-9FE2-A7C6-2677B60F9499}"/>
                </a:ext>
              </a:extLst>
            </p:cNvPr>
            <p:cNvSpPr/>
            <p:nvPr/>
          </p:nvSpPr>
          <p:spPr>
            <a:xfrm>
              <a:off x="4516438" y="5984598"/>
              <a:ext cx="2193772" cy="503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prstTxWarp prst="textChevron">
                <a:avLst>
                  <a:gd name="adj" fmla="val 10844"/>
                </a:avLst>
              </a:prstTxWarp>
              <a:spAutoFit/>
            </a:bodyPr>
            <a:lstStyle/>
            <a:p>
              <a:pPr algn="ctr"/>
              <a:r>
                <a:rPr lang="ja-JP" altLang="en-US" sz="1500" b="1" cap="none" spc="0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みんなでチャレンジ！</a:t>
              </a:r>
              <a:endParaRPr lang="en-US" altLang="ja-JP" sz="15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クイズコーナー</a:t>
              </a:r>
              <a:endParaRPr lang="ja-JP" altLang="en-US" sz="15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5EB8665-B3E4-75E8-FCE6-90CE3A52FB81}"/>
                </a:ext>
              </a:extLst>
            </p:cNvPr>
            <p:cNvGrpSpPr/>
            <p:nvPr/>
          </p:nvGrpSpPr>
          <p:grpSpPr>
            <a:xfrm>
              <a:off x="374981" y="6342582"/>
              <a:ext cx="3938326" cy="4375790"/>
              <a:chOff x="94819" y="6244796"/>
              <a:chExt cx="4117280" cy="3748373"/>
            </a:xfrm>
          </p:grpSpPr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8EE72D64-A841-ACD9-127D-44E42CEA61E2}"/>
                  </a:ext>
                </a:extLst>
              </p:cNvPr>
              <p:cNvGrpSpPr/>
              <p:nvPr/>
            </p:nvGrpSpPr>
            <p:grpSpPr>
              <a:xfrm>
                <a:off x="113601" y="6244796"/>
                <a:ext cx="4098498" cy="3748373"/>
                <a:chOff x="117078" y="6166874"/>
                <a:chExt cx="4098498" cy="1854273"/>
              </a:xfrm>
            </p:grpSpPr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91561130-BAF0-9046-CCC6-EF3551A4F65E}"/>
                    </a:ext>
                  </a:extLst>
                </p:cNvPr>
                <p:cNvSpPr/>
                <p:nvPr/>
              </p:nvSpPr>
              <p:spPr>
                <a:xfrm>
                  <a:off x="117078" y="6166874"/>
                  <a:ext cx="4098498" cy="1854273"/>
                </a:xfrm>
                <a:prstGeom prst="rect">
                  <a:avLst/>
                </a:prstGeom>
                <a:noFill/>
                <a:ln w="1905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リボン: 上に曲がる 45">
                  <a:extLst>
                    <a:ext uri="{FF2B5EF4-FFF2-40B4-BE49-F238E27FC236}">
                      <a16:creationId xmlns:a16="http://schemas.microsoft.com/office/drawing/2014/main" id="{056DC327-0ED4-F981-DC7D-8FDBA3BDCE3D}"/>
                    </a:ext>
                  </a:extLst>
                </p:cNvPr>
                <p:cNvSpPr/>
                <p:nvPr/>
              </p:nvSpPr>
              <p:spPr>
                <a:xfrm>
                  <a:off x="1035896" y="6225838"/>
                  <a:ext cx="3024624" cy="219800"/>
                </a:xfrm>
                <a:prstGeom prst="ribbon2">
                  <a:avLst>
                    <a:gd name="adj1" fmla="val 26321"/>
                    <a:gd name="adj2" fmla="val 75000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200" b="1" dirty="0">
                      <a:solidFill>
                        <a:schemeClr val="tx1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ひじき入りスパゲッティ</a:t>
                  </a:r>
                  <a:endParaRPr kumimoji="1" lang="ja-JP" altLang="en-US" sz="1400" b="1" dirty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</p:grp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C975189-EBE5-BED0-411B-623DB129C35B}"/>
                  </a:ext>
                </a:extLst>
              </p:cNvPr>
              <p:cNvSpPr txBox="1"/>
              <p:nvPr/>
            </p:nvSpPr>
            <p:spPr>
              <a:xfrm>
                <a:off x="94819" y="6990520"/>
                <a:ext cx="1675815" cy="271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ja-JP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【</a:t>
                </a:r>
                <a:r>
                  <a:rPr lang="en-US" altLang="ja-JP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人分の目安</a:t>
                </a:r>
                <a:r>
                  <a:rPr lang="ja-JP" altLang="ja-JP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量</a:t>
                </a:r>
                <a:r>
                  <a:rPr lang="ja-JP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】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◆スパゲッティ：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400ℊ</a:t>
                </a: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◆鶏肉切身：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150</a:t>
                </a:r>
                <a:r>
                  <a:rPr lang="ja-JP" altLang="en-US" sz="10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ｇ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◆ひじき水煮：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パック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パック　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50</a:t>
                </a:r>
                <a:r>
                  <a:rPr lang="ja-JP" altLang="en-US" sz="10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ｇ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程度）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◆油揚げ：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枚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◆天ぷら：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枚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◆たまねぎ：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1/2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個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◆にんじん：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1/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３本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◆えのきたけ：</a:t>
                </a:r>
                <a:r>
                  <a:rPr lang="en-US" altLang="ja-JP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1/2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袋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</a:t>
                </a:r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調味料</a:t>
                </a:r>
                <a:endPara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・しょうゆ：大さじ２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・砂糖：大さじ１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・塩：少々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・酒：大さじ２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・炒め用油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・スパゲッティゆで塩</a:t>
                </a:r>
                <a:endParaRPr kumimoji="1"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60A3104-D260-AB8A-CC9B-B5C3A37FE245}"/>
                  </a:ext>
                </a:extLst>
              </p:cNvPr>
              <p:cNvSpPr txBox="1"/>
              <p:nvPr/>
            </p:nvSpPr>
            <p:spPr>
              <a:xfrm>
                <a:off x="1964066" y="6967164"/>
                <a:ext cx="2134647" cy="2188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ja-JP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【作りかた】</a:t>
                </a:r>
                <a:endPara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ja-JP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lvl="0"/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①油揚げ、天ぷら、たまねぎ、にんじん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は細く、</a:t>
                </a:r>
                <a:r>
                  <a:rPr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えのきたけ</a:t>
                </a:r>
                <a:r>
                  <a:rPr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は３㎝くらいに切る。</a:t>
                </a:r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lvl="0"/>
                <a:endPara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lvl="0"/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②鶏肉と①②</a:t>
                </a:r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を油で炒める。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lvl="0"/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③ひじき</a:t>
                </a:r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と</a:t>
                </a:r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調味料</a:t>
                </a:r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を入れて、具材にしっかり味をつくまで煮る。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④スパゲッティ</a:t>
                </a:r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をゆでる。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⑤ゆでた</a:t>
                </a:r>
                <a:r>
                  <a:rPr kumimoji="1" lang="ja-JP" altLang="en-US" sz="10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スパゲッティを</a:t>
                </a:r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④であえる。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just"/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endParaRPr kumimoji="1" lang="en-US" altLang="ja-JP" sz="1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  <p:sp>
          <p:nvSpPr>
            <p:cNvPr id="12" name="AutoShape 17" descr="若葉の生えた地球のイラスト">
              <a:extLst>
                <a:ext uri="{FF2B5EF4-FFF2-40B4-BE49-F238E27FC236}">
                  <a16:creationId xmlns:a16="http://schemas.microsoft.com/office/drawing/2014/main" id="{53BF80D7-274E-E8D8-90BF-68FE7CD926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6438" y="587057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AutoShape 19" descr="野菜のイラスト「カゴに盛られた野菜」">
              <a:extLst>
                <a:ext uri="{FF2B5EF4-FFF2-40B4-BE49-F238E27FC236}">
                  <a16:creationId xmlns:a16="http://schemas.microsoft.com/office/drawing/2014/main" id="{6454A508-375F-E613-9F1D-97ECB625C2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68838" y="602297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FD73DC5-589C-2690-3B93-98D7607C0AFF}"/>
                </a:ext>
              </a:extLst>
            </p:cNvPr>
            <p:cNvGrpSpPr/>
            <p:nvPr/>
          </p:nvGrpSpPr>
          <p:grpSpPr>
            <a:xfrm rot="1156601">
              <a:off x="6831507" y="5766688"/>
              <a:ext cx="1221771" cy="1270824"/>
              <a:chOff x="15190909" y="7524178"/>
              <a:chExt cx="1628686" cy="1058022"/>
            </a:xfrm>
            <a:solidFill>
              <a:srgbClr val="FDC7E6"/>
            </a:solidFill>
          </p:grpSpPr>
          <p:sp>
            <p:nvSpPr>
              <p:cNvPr id="35" name="ハート 34">
                <a:extLst>
                  <a:ext uri="{FF2B5EF4-FFF2-40B4-BE49-F238E27FC236}">
                    <a16:creationId xmlns:a16="http://schemas.microsoft.com/office/drawing/2014/main" id="{3A224A85-BB27-E6EC-DEC7-28F8BD25DAC7}"/>
                  </a:ext>
                </a:extLst>
              </p:cNvPr>
              <p:cNvSpPr/>
              <p:nvPr/>
            </p:nvSpPr>
            <p:spPr>
              <a:xfrm>
                <a:off x="15191601" y="7524178"/>
                <a:ext cx="1627994" cy="1058022"/>
              </a:xfrm>
              <a:prstGeom prst="hear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814DA69-0DDC-082E-B938-FDBDD412E09A}"/>
                  </a:ext>
                </a:extLst>
              </p:cNvPr>
              <p:cNvSpPr txBox="1"/>
              <p:nvPr/>
            </p:nvSpPr>
            <p:spPr>
              <a:xfrm rot="21336225">
                <a:off x="15190909" y="7719060"/>
                <a:ext cx="1625009" cy="474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今月の福岡県産品</a:t>
                </a:r>
                <a:endParaRPr kumimoji="1" lang="en-US" altLang="ja-JP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endParaRPr kumimoji="1" lang="en-US" altLang="ja-JP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kumimoji="1" lang="ja-JP" altLang="en-US" sz="11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小麦（こむぎ）</a:t>
                </a:r>
                <a:endParaRPr kumimoji="1" lang="en-US" altLang="ja-JP" sz="9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9FE6FFC-B467-FF7B-2182-4ADB392821E0}"/>
                </a:ext>
              </a:extLst>
            </p:cNvPr>
            <p:cNvSpPr txBox="1"/>
            <p:nvPr/>
          </p:nvSpPr>
          <p:spPr>
            <a:xfrm>
              <a:off x="4609014" y="6623949"/>
              <a:ext cx="24270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福岡県は、北海道に次ぐ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麦（大麦・小麦・はだか麦）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の大生産地です。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0A84D23-08DB-A7D1-B4D9-D4C96D216BD9}"/>
                </a:ext>
              </a:extLst>
            </p:cNvPr>
            <p:cNvSpPr txBox="1"/>
            <p:nvPr/>
          </p:nvSpPr>
          <p:spPr>
            <a:xfrm>
              <a:off x="4526218" y="7213363"/>
              <a:ext cx="2514809" cy="1523494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問１</a:t>
              </a:r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</a:p>
            <a:p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麦ごはん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は、米に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麦を混ぜて炊いたものです。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混ぜる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麦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は、どれでしょうか。</a:t>
              </a:r>
              <a:r>
                <a: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</a:t>
              </a:r>
              <a:endPara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A.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大麦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B.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小麦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 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C.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はだか麦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7036389-141A-2110-7F9A-79F8E1864717}"/>
                </a:ext>
              </a:extLst>
            </p:cNvPr>
            <p:cNvSpPr txBox="1"/>
            <p:nvPr/>
          </p:nvSpPr>
          <p:spPr>
            <a:xfrm>
              <a:off x="4639215" y="9012106"/>
              <a:ext cx="3033967" cy="1492716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問２</a:t>
              </a:r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</a:p>
            <a:p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給食の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うどん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、県産小麦パン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「ミナミノカオリ」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という小麦から作られています。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では、</a:t>
              </a:r>
              <a:r>
                <a: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小麦の粒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から、どうやってうどんやパンを作るのでしょうか。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A.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皮をむいて、粒のまま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固める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B.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皮をむいて、まず細かい</a:t>
              </a: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粉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にする。　　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6B81F9B9-9A75-4B6E-8963-83B4466233A2}"/>
                </a:ext>
              </a:extLst>
            </p:cNvPr>
            <p:cNvSpPr/>
            <p:nvPr/>
          </p:nvSpPr>
          <p:spPr>
            <a:xfrm>
              <a:off x="4457667" y="7173348"/>
              <a:ext cx="3314329" cy="164669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3C4EA2CC-5D9B-05F7-F187-65129C913AEC}"/>
                </a:ext>
              </a:extLst>
            </p:cNvPr>
            <p:cNvSpPr/>
            <p:nvPr/>
          </p:nvSpPr>
          <p:spPr>
            <a:xfrm>
              <a:off x="4499035" y="8898111"/>
              <a:ext cx="3314329" cy="1749360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72BFED5B-F259-6E8F-F488-FF98B313B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319933" y="8806023"/>
              <a:ext cx="3451350" cy="118438"/>
            </a:xfrm>
            <a:prstGeom prst="rect">
              <a:avLst/>
            </a:prstGeom>
          </p:spPr>
        </p:pic>
        <p:sp>
          <p:nvSpPr>
            <p:cNvPr id="24" name="吹き出し: 円形 23">
              <a:extLst>
                <a:ext uri="{FF2B5EF4-FFF2-40B4-BE49-F238E27FC236}">
                  <a16:creationId xmlns:a16="http://schemas.microsoft.com/office/drawing/2014/main" id="{D4607107-7BDC-D1FE-06A8-54D66A517E8E}"/>
                </a:ext>
              </a:extLst>
            </p:cNvPr>
            <p:cNvSpPr/>
            <p:nvPr/>
          </p:nvSpPr>
          <p:spPr>
            <a:xfrm>
              <a:off x="3106864" y="9436086"/>
              <a:ext cx="1313058" cy="768917"/>
            </a:xfrm>
            <a:prstGeom prst="wedgeEllipseCallout">
              <a:avLst>
                <a:gd name="adj1" fmla="val -53543"/>
                <a:gd name="adj2" fmla="val 3805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800" b="1" dirty="0"/>
                <a:t>サラダ用</a:t>
              </a:r>
              <a:r>
                <a:rPr kumimoji="1" lang="ja-JP" altLang="en-US" sz="800" dirty="0"/>
                <a:t>の</a:t>
              </a:r>
              <a:endParaRPr kumimoji="1" lang="en-US" altLang="ja-JP" sz="800" dirty="0"/>
            </a:p>
            <a:p>
              <a:r>
                <a:rPr kumimoji="1" lang="ja-JP" altLang="en-US" sz="800" dirty="0"/>
                <a:t>小さいパックが</a:t>
              </a:r>
              <a:endParaRPr kumimoji="1" lang="en-US" altLang="ja-JP" sz="800" dirty="0"/>
            </a:p>
            <a:p>
              <a:r>
                <a:rPr kumimoji="1" lang="ja-JP" altLang="en-US" sz="800" dirty="0"/>
                <a:t>おすすめです。</a:t>
              </a:r>
              <a:endParaRPr kumimoji="1" lang="en-US" altLang="ja-JP" sz="800" dirty="0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108A6A85-E233-12A0-2348-D695F7A1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83" y="5958683"/>
              <a:ext cx="1127158" cy="870546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4AE6703-D637-E575-4B4C-AF6E0102D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3816">
              <a:off x="715063" y="5603389"/>
              <a:ext cx="719876" cy="785807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6AE6E0C4-B604-DBB0-9CFB-A90C6C60D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6981" r="18058"/>
            <a:stretch/>
          </p:blipFill>
          <p:spPr>
            <a:xfrm rot="20836107">
              <a:off x="2382468" y="9682228"/>
              <a:ext cx="691936" cy="900062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B4F812F0-463B-36BC-5D17-CB52BD01FB3B}"/>
                </a:ext>
              </a:extLst>
            </p:cNvPr>
            <p:cNvSpPr txBox="1"/>
            <p:nvPr/>
          </p:nvSpPr>
          <p:spPr>
            <a:xfrm rot="20862082">
              <a:off x="2405124" y="9760845"/>
              <a:ext cx="574561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/>
                <a:t>ひじき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9FF3B01B-266B-77E4-6017-BE4C2B9CC5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22" flipH="1">
            <a:off x="6545582" y="7013454"/>
            <a:ext cx="1227983" cy="16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2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6301</TotalTime>
  <Words>563</Words>
  <Application>Microsoft Office PowerPoint</Application>
  <PresentationFormat>B4 (ISO) 250x353 mm</PresentationFormat>
  <Paragraphs>77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HGP創英角ﾎﾟｯﾌﾟ体</vt:lpstr>
      <vt:lpstr>HG丸ｺﾞｼｯｸM-PRO</vt:lpstr>
      <vt:lpstr>UD デジタル 教科書体 NK-B</vt:lpstr>
      <vt:lpstr>UD デジタル 教科書体 NK-R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大野北小学校</dc:creator>
  <cp:lastModifiedBy>orie040</cp:lastModifiedBy>
  <cp:revision>191</cp:revision>
  <cp:lastPrinted>2025-02-18T06:50:04Z</cp:lastPrinted>
  <dcterms:created xsi:type="dcterms:W3CDTF">2024-04-10T03:23:52Z</dcterms:created>
  <dcterms:modified xsi:type="dcterms:W3CDTF">2026-01-26T06:40:53Z</dcterms:modified>
</cp:coreProperties>
</file>